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9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4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4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0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88045E-6B39-4DAD-8FEA-ABA1B9EA4124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1271C1-19D3-4909-96C9-56B7DC4E5A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8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5" Type="http://schemas.openxmlformats.org/officeDocument/2006/relationships/image" Target="../media/image7.gif"/><Relationship Id="rId10" Type="http://schemas.openxmlformats.org/officeDocument/2006/relationships/slide" Target="slide13.xml"/><Relationship Id="rId4" Type="http://schemas.openxmlformats.org/officeDocument/2006/relationships/image" Target="../media/image9.jpg"/><Relationship Id="rId9" Type="http://schemas.openxmlformats.org/officeDocument/2006/relationships/slide" Target="slide12.xml"/><Relationship Id="rId1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162800" cy="5105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สื่อการสอนโครงงานอาชีพ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53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ระดับชั้นประถมศึกษาตอนปลาย</a:t>
            </a:r>
            <a:r>
              <a:rPr lang="th-TH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h-TH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จัดทำโดย</a:t>
            </a:r>
            <a:br>
              <a:rPr lang="th-TH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ม.นนทนันท์   วิชาพูล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กลุ่มสาระการงานอาชีพและเทคโนโลยี</a:t>
            </a:r>
            <a:br>
              <a:rPr lang="th-TH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โรงเรียนอัสสัมชัญอุบลราชธานี</a:t>
            </a:r>
            <a:br>
              <a:rPr lang="th-TH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400"/>
            <a:ext cx="13906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6096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เป้าหมายของโครงงาน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467600" cy="4525963"/>
          </a:xfrm>
        </p:spPr>
        <p:txBody>
          <a:bodyPr/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เป้าหมาย (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Targets) 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หมายถึงการแสดงผลผลิตขั้นสุดท้ายในแง่ปริมาณ จำนวนหรือการวัดความสำเร็จในช่วงระยะเวลาหนึ่ง ๆ เป้าหมายจึงคล้ายกับวัตถุประสงค์แต่มีลักษณะเฉพาะเจาะจงมากกว่า มีการระบุสิ่งที่ต้องการกระทำหรือการไปถึงชัดเจนกว่าและระบุเวลาที่ต้องการบรรลุ ว่าจะแล้วเสร็จในวันที่เท่าไร เดือนอะไร ปีใด โดยใคร และอย่างไร นอกจากนั้นอาจมีการกำหนดเป้าหมายเชิงคุณภาพควบคู่ไปด้วยก็ได้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898057" y="5864327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3947651" y="5872930"/>
            <a:ext cx="533400" cy="474406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3431457" y="5877846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rId6" action="ppaction://hlinksldjump" highlightClick="1"/>
          </p:cNvPr>
          <p:cNvSpPr/>
          <p:nvPr/>
        </p:nvSpPr>
        <p:spPr>
          <a:xfrm>
            <a:off x="4481051" y="5864327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ระยะเวลาและสถานที่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9342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ระยะเวลาและสถานที่ดำเนินการตามโครงงาน จะเป็นการระบุระยะเวลาและสถานที่หรือพื้นที่เป้าหมายที่จะจัดกิจกรรม  ตั้งแต่เริ่มต้นโครงการจนกระทั่งเสร็จสิ้นโครงงานและในกรณีที่เป็นโครงงานระยะยาวมีหลายขั้นตอน ก็จะต้องแสดงช่วงเวลาในแต่ละขั้นตอนนั้นด้วย ทั้งนี้เพื่อใช้ประกอบการพิจารณาเพื่ออนุมัติโครงงาน  ตัวอย่างเช่น</a:t>
            </a:r>
            <a:br>
              <a:rPr lang="th-TH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h-TH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ระยะเวลา  : 1 เดือน วันที่ 1 - 31 ธันวาคม </a:t>
            </a:r>
            <a:r>
              <a:rPr lang="th-TH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2554</a:t>
            </a:r>
            <a:r>
              <a:rPr lang="th-TH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th-TH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h-TH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สถานที่ดำเนินงาน : </a:t>
            </a:r>
            <a:r>
              <a:rPr lang="th-TH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โรงเรียนอัสสัมชัญอุบลราชธานี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898057" y="5864327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3947651" y="5872930"/>
            <a:ext cx="533400" cy="474406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3431457" y="5877846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rId6" action="ppaction://hlinksldjump" highlightClick="1"/>
          </p:cNvPr>
          <p:cNvSpPr/>
          <p:nvPr/>
        </p:nvSpPr>
        <p:spPr>
          <a:xfrm>
            <a:off x="4481051" y="5864327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งบประมาณ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งบประมาณ และทรัพยากรที่ต้องใช้ในการดำเนินงานโครงการ จะเป็นการระบุถึงจำนวนเงิน จำนวนบุคคล จำนวนวัสดุ-ครุภัณฑ์ และปัจจัยอื่น ๆ ที่จำเป็นต่อการดำเนินงาน          การจัดทำงบประมาณและทรัพยากรในการดำเนินงานโครงการ ผู้วางแผนโครงการควรต้องคำนึงถึงหลักสำคัญ 4 ประการในการจัดทำโครงการ โดยจะต้องจัดเตรียมไว้อย่างเพียงพอและจะต้องใช้อย่างประหยัด </a:t>
            </a:r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ดังนี้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th-TH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ความประหยัด (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Economy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th-TH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th-TH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ความมีประสิทธิภาพ (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Efficiency)</a:t>
            </a:r>
            <a:endParaRPr lang="th-TH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th-TH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ความ</a:t>
            </a:r>
            <a:r>
              <a:rPr lang="th-TH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มีประสิทธิผล  (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Effectiveness)</a:t>
            </a:r>
            <a:endParaRPr lang="th-TH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th-TH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ความยุติธรรม (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Equity)</a:t>
            </a:r>
            <a:endParaRPr lang="th-TH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898057" y="5864327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3947651" y="5872930"/>
            <a:ext cx="533400" cy="474406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3431457" y="5877846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rId6" action="ppaction://hlinksldjump" highlightClick="1"/>
          </p:cNvPr>
          <p:cNvSpPr/>
          <p:nvPr/>
        </p:nvSpPr>
        <p:spPr>
          <a:xfrm>
            <a:off x="4481051" y="5864327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8197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ผลที่คาดว่าจะได้รับ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6629400" cy="45259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ผลที่คาดว่าจะได้รับ แสดงถึงผลประโยชน์ที่ผู้ดำเนินโครงการและผู้ที่เกี่ยวข้องจะได้รับหลังโครงการสิ้นสุดลง  ซึ่งหมายถึงผลกระทบในทางที่ดี  ที่คาดว่าจะเกิดขึ้นทั้งทางตรงและทางอ้อม  นอกจากนี้จะระบุไว้ชัดเจนว่าใครจะได้รับผลประโยชน์และผลกระทบในลักษณะอย่างไร  ทั้งด้านปริมาณ และด้านคุณภาพ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227005" y="4639597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3276599" y="4648200"/>
            <a:ext cx="533400" cy="474406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2760405" y="4653116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rId6" action="ppaction://hlinksldjump" highlightClick="1"/>
          </p:cNvPr>
          <p:cNvSpPr/>
          <p:nvPr/>
        </p:nvSpPr>
        <p:spPr>
          <a:xfrm>
            <a:off x="3809999" y="4639597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810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การติดตามและประเมิน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</a:rPr>
              <a:t>การติดตามและประเมินผล  เป็นการระบุว่ามีการติดตาม  การควบคุม การกำกับ  และการประเมินผลโครงงานอย่างไร จะประเมินความสำเร็จของการดำเนินงานโครงงานได้อย่างไรใครเป็นผู้รับผิดชอบ  โดยระบุวิธีหรือเครื่องมือที่ใช้ในการประเมินด้วย  ทั้งนี้หัวข้อของการประเมินจะต้องสอดคล้องกับวัตถุประสงค์ตามโครงงานด้วย</a:t>
            </a:r>
          </a:p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</a:rPr>
              <a:t>ดังนั้น  เพื่อให้การติดตามและประเมินผลโครงการสอดคล้องระหว่างการวางแผนกับการปฏิบัติงาน  ควรพิจารณาดำเนินการเป็น 3 ระยะ คือ</a:t>
            </a:r>
            <a:br>
              <a:rPr lang="th-TH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50000"/>
                  </a:schemeClr>
                </a:solidFill>
              </a:rPr>
              <a:t>1.  ประเมินผลก่อนการทำโครงการ  หรือก่อนการปฏิบัติงาน</a:t>
            </a:r>
            <a:br>
              <a:rPr lang="th-TH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50000"/>
                  </a:schemeClr>
                </a:solidFill>
              </a:rPr>
              <a:t>2.  ประเมินผลระหว่างที่มีการทำโครงงาน</a:t>
            </a:r>
            <a:br>
              <a:rPr lang="th-TH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50000"/>
                  </a:schemeClr>
                </a:solidFill>
              </a:rPr>
              <a:t>3.  ประเมินผลภายหลังการทำโครงงาน</a:t>
            </a:r>
            <a:br>
              <a:rPr lang="th-TH" b="1" dirty="0">
                <a:solidFill>
                  <a:schemeClr val="tx2">
                    <a:lumMod val="50000"/>
                  </a:schemeClr>
                </a:solidFill>
              </a:rPr>
            </a:b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898057" y="5864327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3947651" y="5872930"/>
            <a:ext cx="533400" cy="474406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3431457" y="5877846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rId4" action="ppaction://hlinksldjump" highlightClick="1"/>
          </p:cNvPr>
          <p:cNvSpPr/>
          <p:nvPr/>
        </p:nvSpPr>
        <p:spPr>
          <a:xfrm>
            <a:off x="4481051" y="5864327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th-TH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ปัญหาและอุปสรรค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315200" cy="4525963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แสดงการคาดคิดว่า การดำเนินงานตามโครงการนี้ จะมีปัญหาและอุปสรรคใดบ้าง ทั้งในด้านตัวบุคคลที่ร่วมงาน  ขั้นตอนการปฏิบัติ  ภัยธรรมชาติ ตลาดจำหน่ายและอื่น ๆ ที่เห็นว่าน่าจะเกิดขึ้น พร้อมชี้แจงสาเหตุที่อาจเกิดขึ้นด้วย  รวมทั้งแนวทางแก้ไข  ปัญหาและอุปสรรคที่ไม่เป็นไปตามแผนขั้นตอนการปฏิบัติงานทุกขั้นตอน ระยะเวลา วัตถุประสงค์และเป้าหมายที่กำหนดด้วย</a:t>
            </a:r>
            <a:b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54" y="4243538"/>
            <a:ext cx="1521354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63" y="4263203"/>
            <a:ext cx="1514475" cy="1704975"/>
          </a:xfrm>
          <a:prstGeom prst="rect">
            <a:avLst/>
          </a:prstGeom>
        </p:spPr>
      </p:pic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2115163" y="6101530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2648563" y="6115049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ความเป็นมา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5" y="1981200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การ</a:t>
            </a: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จัดทำสื่อโครงงาน</a:t>
            </a:r>
            <a:r>
              <a:rPr lang="th-TH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อาชีพนี้ มีวัตถุประสงค์เพื่อ</a:t>
            </a: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เป็น</a:t>
            </a:r>
            <a:b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สื่อ</a:t>
            </a:r>
            <a:r>
              <a:rPr lang="th-TH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การเรียนรู้รายวิชาโครงงานอาชีพ ในกลุ่มสาระการ</a:t>
            </a: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เรียนรู้</a:t>
            </a:r>
            <a:b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</a:t>
            </a:r>
            <a:r>
              <a:rPr lang="th-TH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งานอาชีพและเทคโนโลยี ช่วงชั้นที่ </a:t>
            </a: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th-TH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การจัดการเรียนรู้รูปแบบโครงงานนี้เป็นการจัดการเรียนรู้  เพื่อให้ผู้เรียน</a:t>
            </a: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ได้</a:t>
            </a:r>
            <a:b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ลง</a:t>
            </a:r>
            <a:r>
              <a:rPr lang="th-TH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มือปฏิบัติจริงอย่างครบ</a:t>
            </a: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วงจร ตั้งแต่การวิเคราะห์การ</a:t>
            </a:r>
            <a:r>
              <a:rPr lang="th-TH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วางแผน การปฏิบัติงาน </a:t>
            </a:r>
            <a:r>
              <a:rPr 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และ</a:t>
            </a:r>
            <a:r>
              <a:rPr lang="th-TH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การใช้เทคโนโลยีในการปฏิบัติงาน  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3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838200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ประเภทของโครงงาน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525963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ประเภทพัฒนาผลงาน</a:t>
            </a:r>
          </a:p>
          <a:p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ประเภทค้นคว้าและทดลอง</a:t>
            </a:r>
          </a:p>
          <a:p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ประเภทสร้างสิ่งประดิษฐ์</a:t>
            </a:r>
          </a:p>
          <a:p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ประเภทสำรวจข้อมูล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80" y="5297436"/>
            <a:ext cx="11906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การเริ่มต้นทำโครงงาน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525963"/>
          </a:xfrm>
        </p:spPr>
        <p:txBody>
          <a:bodyPr/>
          <a:lstStyle/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การพิจารณาจัดทำโรงงานเป็นการดำเนินงาน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ที่</a:t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ต้องตัดสินใจ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ทำโรงงานให้บรรลุตามจุดประสงค์ที่  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กำหนดไว้ มี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องค์ประกอบที่สำคัญดังนี้</a:t>
            </a:r>
          </a:p>
          <a:p>
            <a:pPr lvl="0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1)  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เลือกหัวข้อเรื่องโครงงาน</a:t>
            </a:r>
          </a:p>
          <a:p>
            <a:pPr lvl="0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  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ศึกข้อมูลโครงงาน</a:t>
            </a:r>
          </a:p>
          <a:p>
            <a:pPr lvl="0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 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สังเกต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สภาพแวดล้อม</a:t>
            </a: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657600"/>
            <a:ext cx="14382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76800"/>
            <a:ext cx="15144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503016"/>
            <a:ext cx="4063894" cy="7361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0547" y="3810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การเขียนโครงงาน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717451" y="1925195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หัวเรื่องโครงงาน</a:t>
            </a:r>
          </a:p>
        </p:txBody>
      </p:sp>
      <p:sp>
        <p:nvSpPr>
          <p:cNvPr id="15" name="Rounded Rectangle 14">
            <a:hlinkClick r:id="rId5" action="ppaction://hlinksldjump"/>
          </p:cNvPr>
          <p:cNvSpPr/>
          <p:nvPr/>
        </p:nvSpPr>
        <p:spPr>
          <a:xfrm>
            <a:off x="3703289" y="2394682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ผู้รับผิดชอบโครงการ</a:t>
            </a:r>
          </a:p>
        </p:txBody>
      </p:sp>
      <p:sp>
        <p:nvSpPr>
          <p:cNvPr id="16" name="Rounded Rectangle 15">
            <a:hlinkClick r:id="rId6" action="ppaction://hlinksldjump"/>
          </p:cNvPr>
          <p:cNvSpPr/>
          <p:nvPr/>
        </p:nvSpPr>
        <p:spPr>
          <a:xfrm>
            <a:off x="3703288" y="3306248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วัตถุประสงค์ของโครงการ</a:t>
            </a: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3703289" y="3734735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เป้าหมายของโครงงาน</a:t>
            </a:r>
          </a:p>
        </p:txBody>
      </p:sp>
      <p:sp>
        <p:nvSpPr>
          <p:cNvPr id="19" name="Rounded Rectangle 18">
            <a:hlinkClick r:id="rId8" action="ppaction://hlinksldjump"/>
          </p:cNvPr>
          <p:cNvSpPr/>
          <p:nvPr/>
        </p:nvSpPr>
        <p:spPr>
          <a:xfrm>
            <a:off x="3703289" y="4193633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ระยะเวลาและสถานที่</a:t>
            </a:r>
          </a:p>
        </p:txBody>
      </p:sp>
      <p:sp>
        <p:nvSpPr>
          <p:cNvPr id="20" name="Rounded Rectangle 19">
            <a:hlinkClick r:id="rId9" action="ppaction://hlinksldjump"/>
          </p:cNvPr>
          <p:cNvSpPr/>
          <p:nvPr/>
        </p:nvSpPr>
        <p:spPr>
          <a:xfrm>
            <a:off x="3703287" y="4666179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งบประมาณ</a:t>
            </a:r>
          </a:p>
        </p:txBody>
      </p:sp>
      <p:sp>
        <p:nvSpPr>
          <p:cNvPr id="22" name="Rounded Rectangle 21">
            <a:hlinkClick r:id="rId10" action="ppaction://hlinksldjump"/>
          </p:cNvPr>
          <p:cNvSpPr/>
          <p:nvPr/>
        </p:nvSpPr>
        <p:spPr>
          <a:xfrm>
            <a:off x="3695118" y="5143269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ผลที่คาดว่าจะได้รับ</a:t>
            </a:r>
          </a:p>
        </p:txBody>
      </p:sp>
      <p:sp>
        <p:nvSpPr>
          <p:cNvPr id="23" name="Rounded Rectangle 22">
            <a:hlinkClick r:id="rId11" action="ppaction://hlinksldjump"/>
          </p:cNvPr>
          <p:cNvSpPr/>
          <p:nvPr/>
        </p:nvSpPr>
        <p:spPr>
          <a:xfrm>
            <a:off x="3717450" y="5599052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การติดตามและประเมิน</a:t>
            </a:r>
          </a:p>
        </p:txBody>
      </p:sp>
      <p:sp>
        <p:nvSpPr>
          <p:cNvPr id="24" name="Rounded Rectangle 23">
            <a:hlinkClick r:id="rId12" action="ppaction://hlinksldjump"/>
          </p:cNvPr>
          <p:cNvSpPr/>
          <p:nvPr/>
        </p:nvSpPr>
        <p:spPr>
          <a:xfrm>
            <a:off x="3717449" y="6080909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ปัญหาและอุปสรรค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3695117" y="2882238"/>
            <a:ext cx="3087615" cy="4557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หลักการและเหตุผล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82" y="4171942"/>
            <a:ext cx="2133600" cy="2455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897"/>
            <a:ext cx="2781644" cy="31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239000" cy="4525963"/>
          </a:xfrm>
        </p:spPr>
        <p:txBody>
          <a:bodyPr>
            <a:normAutofit/>
          </a:bodyPr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การตั้งชื่อโครงงานของนักเรียนในระดับ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ประถมศึกษานิยม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ตั้ง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ชื่อ</a:t>
            </a:r>
          </a:p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ให้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มีความกะทัดรัดและดึงดูดความสนใจจากผู้อ่าน ผู้ฟัง แต่สิ่งที่ควรคำนึงถึง คือ ผู้ทำโครงงานอาชีพ ต้องเข้าใจปัญหาที่สนใจศึกษาอย่างแท้จริง อันจะนำไปสู่การเข้าใจวัตถุประสงค์ของการศึกษาอย่างแท้จริงด้วย เช่น โครงงานประดิษฐ์ดอกไม้จากเศษผ้า  โครงงานประดิษฐ์ไม้แกะสลัก  โครงงานทำเรือจำลอง  โครงงานรดน้ำพืชด้วยอาศัยความชื้นในดิน โครงงานการเลี้ยงไก่พื้นเมือง  </a:t>
            </a:r>
            <a:b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หัวเรื่องโครงงาน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4753897" y="6383594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5334000" y="6383594"/>
            <a:ext cx="533400" cy="47440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End 5">
            <a:hlinkClick r:id="rId5" action="ppaction://hlinksldjump" highlightClick="1"/>
          </p:cNvPr>
          <p:cNvSpPr/>
          <p:nvPr/>
        </p:nvSpPr>
        <p:spPr>
          <a:xfrm>
            <a:off x="5867400" y="6383594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7620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ผู้รับผิดชอบโครงการ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5867400" cy="3962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การเขียนชื่อผู้รับผิดชอบโครงงานอาชีพ เป็นสิ่งดีเพื่อจะได้ทราบว่าโครงงานนั้นอยู่ในความรับผิดชอบของใครและสามารถติดตามได้ที่ใด หรือโครงการนี้อยู่ในความรับผิดชอบของใคร เมื่อมีปัญหาจะได้ติดต่อประสานงานได้ง่าย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91200" y="6309851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6840794" y="6318454"/>
            <a:ext cx="533400" cy="474406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6324600" y="6323370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rId6" action="ppaction://hlinksldjump" highlightClick="1"/>
          </p:cNvPr>
          <p:cNvSpPr/>
          <p:nvPr/>
        </p:nvSpPr>
        <p:spPr>
          <a:xfrm>
            <a:off x="7374194" y="6309851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" y="8382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หลักการและเหตุผล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72" y="1930479"/>
            <a:ext cx="8229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หลักการและเหตุผล แสดงให้เห็นถึงความจำเป็นหรือความสำคัญ </a:t>
            </a:r>
            <a:r>
              <a:rPr lang="th-TH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ซึ่ง</a:t>
            </a:r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ผู้เสนอ</a:t>
            </a:r>
            <a:r>
              <a:rPr lang="th-TH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โครงงานจะต้อง</a:t>
            </a:r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ระบุถึงเหตุผลและข้อมูล  หรือทฤษฎีต่าง ๆ มาสนับสนุนโครงการให้ปรากฎโดยชัดเจนอย่างสมเหตุสมผล  </a:t>
            </a:r>
            <a:r>
              <a:rPr lang="th-TH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การ</a:t>
            </a:r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เขียนหลักการและเหตุผลในส่วนนี้ประกอบด้วยส่วนสำคัญ 3 ส่วนคือ</a:t>
            </a:r>
            <a:b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  ความเป็นมาของโครงการย่อ ๆ </a:t>
            </a:r>
            <a:b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  เหตุผลและความจำเป็นที่ต้องมีโครงการนั้น ๆ </a:t>
            </a:r>
            <a:b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  วิธีการดำเนินโครงการย่อ ๆ </a:t>
            </a:r>
            <a:b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099795"/>
            <a:ext cx="1600200" cy="2353235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3370006" y="6323371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5" action="ppaction://hlinksldjump" highlightClick="1"/>
          </p:cNvPr>
          <p:cNvSpPr/>
          <p:nvPr/>
        </p:nvSpPr>
        <p:spPr>
          <a:xfrm>
            <a:off x="4419600" y="6331974"/>
            <a:ext cx="533400" cy="474406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rId6" action="ppaction://hlinksldjump" highlightClick="1"/>
          </p:cNvPr>
          <p:cNvSpPr/>
          <p:nvPr/>
        </p:nvSpPr>
        <p:spPr>
          <a:xfrm>
            <a:off x="3903406" y="6336890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rId7" action="ppaction://hlinksldjump" highlightClick="1"/>
          </p:cNvPr>
          <p:cNvSpPr/>
          <p:nvPr/>
        </p:nvSpPr>
        <p:spPr>
          <a:xfrm>
            <a:off x="4953000" y="6323371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810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วัตถุประสงค์ของโครงการ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9342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วัตถุประสงค์ คือ กำหนดจุดมุ่งหมายปลายทางที่ต้องการให้เกิดจากการ</a:t>
            </a:r>
            <a:r>
              <a:rPr lang="th-TH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ทำ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th-TH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h-TH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การเขียนวัตถุประสงค์มีความสำคัญต่อแนวทาง การศึกษา ตลอดจนข้อความรู้ที่ค้นพบหรือสิ่งประดิษฐ์ที่ค้นพบนั้นจะมีความสมบูรณ์ครบถ้วน    ต้องสอดคล้องกับวัตถุประสงค์ทุก ๆ ข้อ  ไม่เปิดโอกาสให้ตีความได้หลายอย่างอันจะทำให้ความหมายบิดเบือนไปจากเจตนารมย์ที่แท้จริง และสามารถประเมินผลและวัดได้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258960" y="6088011"/>
            <a:ext cx="533400" cy="478093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3308554" y="6096614"/>
            <a:ext cx="533400" cy="474406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2792360" y="6101530"/>
            <a:ext cx="516194" cy="46457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rId6" action="ppaction://hlinksldjump" highlightClick="1"/>
          </p:cNvPr>
          <p:cNvSpPr/>
          <p:nvPr/>
        </p:nvSpPr>
        <p:spPr>
          <a:xfrm>
            <a:off x="3841954" y="6088011"/>
            <a:ext cx="639097" cy="474406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629</TotalTime>
  <Words>419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Concourse</vt:lpstr>
      <vt:lpstr>  สื่อการสอนโครงงานอาชีพ ระดับชั้นประถมศึกษาตอนปลาย  จัดทำโดย ม.นนทนันท์   วิชาพูล กลุ่มสาระการงานอาชีพและเทคโนโลยี โรงเรียนอัสสัมชัญอุบลราชธานี  </vt:lpstr>
      <vt:lpstr>ความเป็นมา</vt:lpstr>
      <vt:lpstr>ประเภทของโครงงาน</vt:lpstr>
      <vt:lpstr>การเริ่มต้นทำโครงงาน</vt:lpstr>
      <vt:lpstr>PowerPoint Presentation</vt:lpstr>
      <vt:lpstr>หัวเรื่องโครงงาน</vt:lpstr>
      <vt:lpstr>ผู้รับผิดชอบโครงการ</vt:lpstr>
      <vt:lpstr>หลักการและเหตุผล</vt:lpstr>
      <vt:lpstr>วัตถุประสงค์ของโครงการ</vt:lpstr>
      <vt:lpstr>เป้าหมายของโครงงาน</vt:lpstr>
      <vt:lpstr>ระยะเวลาและสถานที่</vt:lpstr>
      <vt:lpstr>งบประมาณ</vt:lpstr>
      <vt:lpstr>ผลที่คาดว่าจะได้รับ</vt:lpstr>
      <vt:lpstr>การติดตามและประเมิน</vt:lpstr>
      <vt:lpstr>ปัญหาและอุปสรรค</vt:lpstr>
    </vt:vector>
  </TitlesOfParts>
  <Company>assumption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acu</dc:creator>
  <cp:lastModifiedBy>acu</cp:lastModifiedBy>
  <cp:revision>34</cp:revision>
  <dcterms:created xsi:type="dcterms:W3CDTF">2012-03-01T03:13:58Z</dcterms:created>
  <dcterms:modified xsi:type="dcterms:W3CDTF">2012-03-04T13:20:18Z</dcterms:modified>
</cp:coreProperties>
</file>